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</p:sldMasterIdLst>
  <p:notesMasterIdLst>
    <p:notesMasterId r:id="rId7"/>
  </p:notesMasterIdLst>
  <p:handoutMasterIdLst>
    <p:handoutMasterId r:id="rId8"/>
  </p:handoutMasterIdLst>
  <p:sldIdLst>
    <p:sldId id="285" r:id="rId2"/>
    <p:sldId id="279" r:id="rId3"/>
    <p:sldId id="282" r:id="rId4"/>
    <p:sldId id="283" r:id="rId5"/>
    <p:sldId id="284" r:id="rId6"/>
  </p:sldIdLst>
  <p:sldSz cx="9144000" cy="6858000" type="screen4x3"/>
  <p:notesSz cx="6797675" cy="9926638"/>
  <p:custDataLst>
    <p:tags r:id="rId9"/>
  </p:custDataLst>
  <p:defaultTextStyle>
    <a:defPPr>
      <a:defRPr lang="sl-SI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66FF"/>
    <a:srgbClr val="3399FF"/>
    <a:srgbClr val="FFFF0D"/>
    <a:srgbClr val="0000FF"/>
    <a:srgbClr val="CC0099"/>
    <a:srgbClr val="FFCC66"/>
    <a:srgbClr val="B4FB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rednji slog 2 – poudarek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rednji slog 2 – poudarek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rednji slog 2 – poudarek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rednji slog 2 – poudarek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40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B66414-FD73-4CB8-911D-D5E5B328033E}" type="datetimeFigureOut">
              <a:rPr lang="sl-SI" smtClean="0"/>
              <a:t>10. 01. 2018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F15EF-D7FE-4750-B799-C758FF6C10F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63086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56A9C94-AD1F-4208-BA7A-A38A299C48DF}" type="datetimeFigureOut">
              <a:rPr lang="sl-SI"/>
              <a:pPr>
                <a:defRPr/>
              </a:pPr>
              <a:t>10. 01. 2018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 smtClean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noProof="0" smtClean="0"/>
              <a:t>Uredite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632B4A7-777D-41CB-8244-96EEB9FD28E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039859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značba mest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Označba mest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 altLang="sl-SI" smtClean="0"/>
          </a:p>
        </p:txBody>
      </p:sp>
      <p:sp>
        <p:nvSpPr>
          <p:cNvPr id="18436" name="Označba mest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B718EAB-23ED-4B1A-98BC-889D009712F3}" type="slidenum">
              <a:rPr lang="sl-SI" altLang="sl-SI" smtClean="0"/>
              <a:pPr/>
              <a:t>2</a:t>
            </a:fld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359837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značba mest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Označba mest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 altLang="sl-SI" smtClean="0"/>
          </a:p>
        </p:txBody>
      </p:sp>
      <p:sp>
        <p:nvSpPr>
          <p:cNvPr id="18436" name="Označba mest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B718EAB-23ED-4B1A-98BC-889D009712F3}" type="slidenum">
              <a:rPr lang="sl-SI" altLang="sl-SI" smtClean="0"/>
              <a:pPr/>
              <a:t>3</a:t>
            </a:fld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428022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značba mest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Označba mest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 altLang="sl-SI" smtClean="0"/>
          </a:p>
        </p:txBody>
      </p:sp>
      <p:sp>
        <p:nvSpPr>
          <p:cNvPr id="18436" name="Označba mest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B718EAB-23ED-4B1A-98BC-889D009712F3}" type="slidenum">
              <a:rPr lang="sl-SI" altLang="sl-SI" smtClean="0"/>
              <a:pPr/>
              <a:t>4</a:t>
            </a:fld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1899926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značba mest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Označba mest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 altLang="sl-SI" smtClean="0"/>
          </a:p>
        </p:txBody>
      </p:sp>
      <p:sp>
        <p:nvSpPr>
          <p:cNvPr id="18436" name="Označba mest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B718EAB-23ED-4B1A-98BC-889D009712F3}" type="slidenum">
              <a:rPr lang="sl-SI" altLang="sl-SI" smtClean="0"/>
              <a:pPr/>
              <a:t>5</a:t>
            </a:fld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3799858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5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1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BACFA-00B0-4710-B20A-495E65764AD7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95239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l-SI" noProof="0" smtClean="0"/>
              <a:t>Kliknite ikono, če želite dodati sliko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A59F0-FF1C-468F-A59C-9E3461125C5D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85364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700E2-A27F-4AC0-9CFD-1B1501D27DE9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23973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sl-SI" sz="7200" smtClean="0"/>
              <a:t>“</a:t>
            </a: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sl-SI" sz="7200" smtClean="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83F79-BAA5-4773-AB8F-0A8432907988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80457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A477B-73FE-4732-B2B6-792AD1BB07F1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72454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sl-SI" sz="8000" smtClean="0"/>
              <a:t>“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sl-SI" sz="8000" smtClean="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33122-318D-4EF9-B122-D800449FABA8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2045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91018-F2B7-4748-9107-C88B7FBF18DB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4791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FB1C2-986A-488E-9388-89CA52C6BF3F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93612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DB34E-442B-4A8A-8BA3-63197D6705F3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96541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BE73A-E1AA-4E73-80FF-FF57E7912660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28232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E8D1B-7C63-43B1-9956-C0ACB31830B9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177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D6CD7-0BE3-4AC5-9799-66E648C334B7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42420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90DBC-3961-456B-A741-9E6FBDF71127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49289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E963A-D2EB-4571-936B-38D020E95690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66772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E993B-D2AB-4E11-B7FE-07333CD3B672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04199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BE431-B53A-4F10-B3A3-37CF77F147A8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69030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l-SI" noProof="0" smtClean="0"/>
              <a:t>Kliknite ikono, če želite dodati sliko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B64DE-C730-4B8B-BA6B-3143EF4980E4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2731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1032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Uredite slog naslova matrice</a:t>
            </a:r>
            <a:endParaRPr lang="en-US" altLang="sl-SI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Uredite sloge besedila matrice</a:t>
            </a:r>
          </a:p>
          <a:p>
            <a:pPr lvl="1"/>
            <a:r>
              <a:rPr lang="sl-SI" altLang="sl-SI" smtClean="0"/>
              <a:t>Druga raven</a:t>
            </a:r>
          </a:p>
          <a:p>
            <a:pPr lvl="2"/>
            <a:r>
              <a:rPr lang="sl-SI" altLang="sl-SI" smtClean="0"/>
              <a:t>Tretja raven</a:t>
            </a:r>
          </a:p>
          <a:p>
            <a:pPr lvl="3"/>
            <a:r>
              <a:rPr lang="sl-SI" altLang="sl-SI" smtClean="0"/>
              <a:t>Četrta raven</a:t>
            </a:r>
          </a:p>
          <a:p>
            <a:pPr lvl="4"/>
            <a:r>
              <a:rPr lang="sl-SI" altLang="sl-SI" smtClean="0"/>
              <a:t>Peta raven</a:t>
            </a:r>
            <a:endParaRPr lang="en-US" altLang="sl-SI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C2EBE37C-14A4-462A-B4C7-43E0F9ADF8C0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  <p:sldLayoutId id="2147484145" r:id="rId2"/>
    <p:sldLayoutId id="2147484146" r:id="rId3"/>
    <p:sldLayoutId id="2147484147" r:id="rId4"/>
    <p:sldLayoutId id="2147484148" r:id="rId5"/>
    <p:sldLayoutId id="2147484149" r:id="rId6"/>
    <p:sldLayoutId id="2147484141" r:id="rId7"/>
    <p:sldLayoutId id="2147484150" r:id="rId8"/>
    <p:sldLayoutId id="2147484151" r:id="rId9"/>
    <p:sldLayoutId id="2147484142" r:id="rId10"/>
    <p:sldLayoutId id="2147484152" r:id="rId11"/>
    <p:sldLayoutId id="2147484153" r:id="rId12"/>
    <p:sldLayoutId id="2147484143" r:id="rId13"/>
    <p:sldLayoutId id="2147484154" r:id="rId14"/>
    <p:sldLayoutId id="2147484155" r:id="rId15"/>
    <p:sldLayoutId id="2147484156" r:id="rId16"/>
    <p:sldLayoutId id="2147484157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1043608" y="1412776"/>
            <a:ext cx="6984776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sl-SI" altLang="sl-SI" sz="2000" b="1" dirty="0" smtClean="0"/>
              <a:t>Spoznali bomo:</a:t>
            </a:r>
          </a:p>
          <a:p>
            <a:pPr marL="342900" indent="-342900" eaLnBrk="1" hangingPunct="1">
              <a:lnSpc>
                <a:spcPct val="150000"/>
              </a:lnSpc>
              <a:buFontTx/>
              <a:buChar char="-"/>
              <a:defRPr/>
            </a:pPr>
            <a:r>
              <a:rPr lang="sl-SI" altLang="sl-SI" sz="2000" dirty="0" smtClean="0"/>
              <a:t>bivališča v posameznih zgodovinskih obdobjih</a:t>
            </a:r>
          </a:p>
          <a:p>
            <a:pPr marL="342900" indent="-342900" eaLnBrk="1" hangingPunct="1">
              <a:lnSpc>
                <a:spcPct val="150000"/>
              </a:lnSpc>
              <a:buFontTx/>
              <a:buChar char="-"/>
              <a:defRPr/>
            </a:pPr>
            <a:r>
              <a:rPr lang="sl-SI" altLang="sl-SI" sz="2000" dirty="0"/>
              <a:t>p</a:t>
            </a:r>
            <a:r>
              <a:rPr lang="sl-SI" altLang="sl-SI" sz="2000" dirty="0" smtClean="0"/>
              <a:t>odobnosti in razlike med bivališči nekoč in danes</a:t>
            </a:r>
          </a:p>
          <a:p>
            <a:pPr marL="342900" indent="-342900" eaLnBrk="1" hangingPunct="1">
              <a:lnSpc>
                <a:spcPct val="150000"/>
              </a:lnSpc>
              <a:buFontTx/>
              <a:buChar char="-"/>
              <a:defRPr/>
            </a:pPr>
            <a:r>
              <a:rPr lang="sl-SI" altLang="sl-SI" sz="2000" dirty="0"/>
              <a:t>v</a:t>
            </a:r>
            <a:r>
              <a:rPr lang="sl-SI" altLang="sl-SI" sz="2000" dirty="0" smtClean="0"/>
              <a:t>rste gradbenega materiala</a:t>
            </a:r>
          </a:p>
          <a:p>
            <a:pPr marL="342900" indent="-342900" eaLnBrk="1" hangingPunct="1">
              <a:lnSpc>
                <a:spcPct val="150000"/>
              </a:lnSpc>
              <a:buFontTx/>
              <a:buChar char="-"/>
              <a:defRPr/>
            </a:pPr>
            <a:r>
              <a:rPr lang="sl-SI" altLang="sl-SI" sz="2000" dirty="0"/>
              <a:t>n</a:t>
            </a:r>
            <a:r>
              <a:rPr lang="sl-SI" altLang="sl-SI" sz="2000" dirty="0" smtClean="0"/>
              <a:t>amembnost stavb</a:t>
            </a:r>
          </a:p>
          <a:p>
            <a:pPr marL="342900" indent="-342900" eaLnBrk="1" hangingPunct="1">
              <a:buFontTx/>
              <a:buChar char="-"/>
              <a:defRPr/>
            </a:pPr>
            <a:endParaRPr lang="sl-SI" altLang="sl-SI" sz="2400" b="1" dirty="0" smtClean="0"/>
          </a:p>
          <a:p>
            <a:pPr algn="ctr" eaLnBrk="1" hangingPunct="1">
              <a:defRPr/>
            </a:pPr>
            <a:endParaRPr lang="sl-SI" altLang="sl-SI" sz="2400" b="1" dirty="0" smtClean="0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907704" y="3933056"/>
            <a:ext cx="489585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sl-SI" altLang="sl-SI" sz="2000" b="1" dirty="0" smtClean="0"/>
              <a:t>Ključne besede:</a:t>
            </a:r>
          </a:p>
          <a:p>
            <a:pPr marL="342900" indent="-342900" eaLnBrk="1" hangingPunct="1">
              <a:lnSpc>
                <a:spcPct val="150000"/>
              </a:lnSpc>
              <a:buFontTx/>
              <a:buChar char="-"/>
              <a:defRPr/>
            </a:pPr>
            <a:r>
              <a:rPr lang="sl-SI" altLang="sl-SI" sz="2000" dirty="0"/>
              <a:t>g</a:t>
            </a:r>
            <a:r>
              <a:rPr lang="sl-SI" altLang="sl-SI" sz="2000" dirty="0" smtClean="0"/>
              <a:t>radovi</a:t>
            </a:r>
          </a:p>
          <a:p>
            <a:pPr marL="342900" indent="-342900" eaLnBrk="1" hangingPunct="1">
              <a:lnSpc>
                <a:spcPct val="150000"/>
              </a:lnSpc>
              <a:buFontTx/>
              <a:buChar char="-"/>
              <a:defRPr/>
            </a:pPr>
            <a:r>
              <a:rPr lang="sl-SI" altLang="sl-SI" sz="2000" dirty="0"/>
              <a:t>m</a:t>
            </a:r>
            <a:r>
              <a:rPr lang="sl-SI" altLang="sl-SI" sz="2000" dirty="0" smtClean="0"/>
              <a:t>esta</a:t>
            </a:r>
          </a:p>
          <a:p>
            <a:pPr marL="342900" indent="-342900" eaLnBrk="1" hangingPunct="1">
              <a:lnSpc>
                <a:spcPct val="150000"/>
              </a:lnSpc>
              <a:buFontTx/>
              <a:buChar char="-"/>
              <a:defRPr/>
            </a:pPr>
            <a:r>
              <a:rPr lang="sl-SI" altLang="sl-SI" sz="2000" dirty="0"/>
              <a:t>s</a:t>
            </a:r>
            <a:r>
              <a:rPr lang="sl-SI" altLang="sl-SI" sz="2000" dirty="0" smtClean="0"/>
              <a:t>amostani</a:t>
            </a:r>
          </a:p>
          <a:p>
            <a:pPr marL="342900" indent="-342900" eaLnBrk="1" hangingPunct="1">
              <a:lnSpc>
                <a:spcPct val="150000"/>
              </a:lnSpc>
              <a:buFontTx/>
              <a:buChar char="-"/>
              <a:defRPr/>
            </a:pPr>
            <a:r>
              <a:rPr lang="sl-SI" altLang="sl-SI" sz="2000" dirty="0" smtClean="0"/>
              <a:t>cerkve</a:t>
            </a:r>
            <a:endParaRPr lang="sl-SI" altLang="sl-SI" sz="2000" dirty="0" smtClean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403648" y="692696"/>
            <a:ext cx="673906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sl-SI" sz="3000" b="1" dirty="0">
                <a:solidFill>
                  <a:srgbClr val="C00000"/>
                </a:solidFill>
              </a:rPr>
              <a:t>SREDNJEVEŠKO GRADBENIŠTVO</a:t>
            </a:r>
            <a:endParaRPr lang="sl-SI" altLang="sl-SI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43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259632" y="715931"/>
            <a:ext cx="668949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sl-SI" sz="3000" b="1" dirty="0" smtClean="0">
                <a:solidFill>
                  <a:srgbClr val="C00000"/>
                </a:solidFill>
              </a:rPr>
              <a:t>SREDNJEVEŠKO GRADBENIŠTVO – </a:t>
            </a:r>
            <a:r>
              <a:rPr lang="sl-SI" altLang="sl-SI" sz="2000" b="1" dirty="0" smtClean="0">
                <a:solidFill>
                  <a:srgbClr val="C00000"/>
                </a:solidFill>
              </a:rPr>
              <a:t>kmečka bivališča</a:t>
            </a:r>
            <a:endParaRPr lang="sl-SI" altLang="sl-SI" sz="2000" b="1" dirty="0">
              <a:solidFill>
                <a:srgbClr val="C00000"/>
              </a:solidFill>
            </a:endParaRPr>
          </a:p>
        </p:txBody>
      </p:sp>
      <p:sp>
        <p:nvSpPr>
          <p:cNvPr id="7" name="Pravokotnik 1"/>
          <p:cNvSpPr>
            <a:spLocks noChangeArrowheads="1"/>
          </p:cNvSpPr>
          <p:nvPr/>
        </p:nvSpPr>
        <p:spPr bwMode="auto">
          <a:xfrm>
            <a:off x="922661" y="1877843"/>
            <a:ext cx="55386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2000" dirty="0" smtClean="0"/>
              <a:t>- lesene koče z enim prostorom, majhnimi okni,</a:t>
            </a:r>
          </a:p>
          <a:p>
            <a:r>
              <a:rPr lang="sl-SI" altLang="sl-SI" sz="2000" dirty="0" smtClean="0"/>
              <a:t>  zidanim ognjiščem in ležiščem na tleh</a:t>
            </a:r>
          </a:p>
        </p:txBody>
      </p:sp>
      <p:sp>
        <p:nvSpPr>
          <p:cNvPr id="8" name="Pravokotnik 1"/>
          <p:cNvSpPr>
            <a:spLocks noChangeArrowheads="1"/>
          </p:cNvSpPr>
          <p:nvPr/>
        </p:nvSpPr>
        <p:spPr bwMode="auto">
          <a:xfrm>
            <a:off x="922661" y="2862616"/>
            <a:ext cx="45833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2000" dirty="0" smtClean="0"/>
              <a:t>- skromna oprema (miza, klop, skrinja)</a:t>
            </a:r>
          </a:p>
        </p:txBody>
      </p:sp>
      <p:sp>
        <p:nvSpPr>
          <p:cNvPr id="9" name="Pravokotnik 1"/>
          <p:cNvSpPr>
            <a:spLocks noChangeArrowheads="1"/>
          </p:cNvSpPr>
          <p:nvPr/>
        </p:nvSpPr>
        <p:spPr bwMode="auto">
          <a:xfrm>
            <a:off x="930075" y="3599868"/>
            <a:ext cx="370165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2000" dirty="0" smtClean="0"/>
              <a:t>- v 15. stoletju pol zidane hiše, </a:t>
            </a:r>
          </a:p>
          <a:p>
            <a:r>
              <a:rPr lang="sl-SI" altLang="sl-SI" sz="2000" dirty="0"/>
              <a:t> </a:t>
            </a:r>
            <a:r>
              <a:rPr lang="sl-SI" altLang="sl-SI" sz="2000" dirty="0" smtClean="0"/>
              <a:t> pokrite s skodlami ali slamo</a:t>
            </a:r>
          </a:p>
        </p:txBody>
      </p:sp>
      <p:sp>
        <p:nvSpPr>
          <p:cNvPr id="12" name="Pravokotnik 1"/>
          <p:cNvSpPr>
            <a:spLocks noChangeArrowheads="1"/>
          </p:cNvSpPr>
          <p:nvPr/>
        </p:nvSpPr>
        <p:spPr bwMode="auto">
          <a:xfrm>
            <a:off x="873757" y="4612817"/>
            <a:ext cx="45995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2000" dirty="0" smtClean="0"/>
              <a:t>- </a:t>
            </a:r>
            <a:r>
              <a:rPr lang="sl-SI" altLang="sl-SI" sz="2000" dirty="0"/>
              <a:t>b</a:t>
            </a:r>
            <a:r>
              <a:rPr lang="sl-SI" altLang="sl-SI" sz="2000" dirty="0" smtClean="0"/>
              <a:t>ivalni prostor, črna kuhinja in kamra </a:t>
            </a:r>
          </a:p>
        </p:txBody>
      </p:sp>
      <p:sp>
        <p:nvSpPr>
          <p:cNvPr id="10" name="Pravokotnik 1"/>
          <p:cNvSpPr>
            <a:spLocks noChangeArrowheads="1"/>
          </p:cNvSpPr>
          <p:nvPr/>
        </p:nvSpPr>
        <p:spPr bwMode="auto">
          <a:xfrm>
            <a:off x="922019" y="5289814"/>
            <a:ext cx="29065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2000" dirty="0" smtClean="0"/>
              <a:t>- </a:t>
            </a:r>
            <a:r>
              <a:rPr lang="sl-SI" altLang="sl-SI" sz="2000" dirty="0"/>
              <a:t>g</a:t>
            </a:r>
            <a:r>
              <a:rPr lang="sl-SI" altLang="sl-SI" sz="2000" dirty="0" smtClean="0"/>
              <a:t>ospodarska poslopja 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2376734"/>
            <a:ext cx="2359149" cy="1771983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9240" y="4484518"/>
            <a:ext cx="2426504" cy="161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57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 autoUpdateAnimBg="0"/>
      <p:bldP spid="7" grpId="0" autoUpdateAnimBg="0"/>
      <p:bldP spid="8" grpId="0"/>
      <p:bldP spid="9" grpId="0"/>
      <p:bldP spid="12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259632" y="715931"/>
            <a:ext cx="668949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sl-SI" sz="3000" b="1" dirty="0" smtClean="0">
                <a:solidFill>
                  <a:srgbClr val="C00000"/>
                </a:solidFill>
              </a:rPr>
              <a:t>SREDNJEVEŠKO GRADBENIŠTVO – </a:t>
            </a:r>
            <a:r>
              <a:rPr lang="sl-SI" altLang="sl-SI" sz="2000" b="1" dirty="0" smtClean="0">
                <a:solidFill>
                  <a:srgbClr val="C00000"/>
                </a:solidFill>
              </a:rPr>
              <a:t>stavbe srednjeveških mest</a:t>
            </a:r>
            <a:endParaRPr lang="sl-SI" altLang="sl-SI" sz="2000" b="1" dirty="0">
              <a:solidFill>
                <a:srgbClr val="C00000"/>
              </a:solidFill>
            </a:endParaRPr>
          </a:p>
        </p:txBody>
      </p:sp>
      <p:sp>
        <p:nvSpPr>
          <p:cNvPr id="7" name="Pravokotnik 1"/>
          <p:cNvSpPr>
            <a:spLocks noChangeArrowheads="1"/>
          </p:cNvSpPr>
          <p:nvPr/>
        </p:nvSpPr>
        <p:spPr bwMode="auto">
          <a:xfrm>
            <a:off x="922661" y="1877843"/>
            <a:ext cx="4693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2000" dirty="0" smtClean="0"/>
              <a:t>- </a:t>
            </a:r>
            <a:r>
              <a:rPr lang="sl-SI" altLang="sl-SI" sz="2000" dirty="0"/>
              <a:t>r</a:t>
            </a:r>
            <a:r>
              <a:rPr lang="sl-SI" altLang="sl-SI" sz="2000" dirty="0" smtClean="0"/>
              <a:t>otovž – mestna hiša na mestnem trgu</a:t>
            </a:r>
          </a:p>
        </p:txBody>
      </p:sp>
      <p:sp>
        <p:nvSpPr>
          <p:cNvPr id="8" name="Pravokotnik 1"/>
          <p:cNvSpPr>
            <a:spLocks noChangeArrowheads="1"/>
          </p:cNvSpPr>
          <p:nvPr/>
        </p:nvSpPr>
        <p:spPr bwMode="auto">
          <a:xfrm>
            <a:off x="922661" y="2362918"/>
            <a:ext cx="10951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2000" dirty="0" smtClean="0"/>
              <a:t>- cerkev</a:t>
            </a:r>
          </a:p>
        </p:txBody>
      </p:sp>
      <p:sp>
        <p:nvSpPr>
          <p:cNvPr id="9" name="Pravokotnik 1"/>
          <p:cNvSpPr>
            <a:spLocks noChangeArrowheads="1"/>
          </p:cNvSpPr>
          <p:nvPr/>
        </p:nvSpPr>
        <p:spPr bwMode="auto">
          <a:xfrm>
            <a:off x="922661" y="2847993"/>
            <a:ext cx="46009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2000" dirty="0" smtClean="0"/>
              <a:t>- hiše iz kamna in lesa – pogosti požari</a:t>
            </a:r>
          </a:p>
        </p:txBody>
      </p:sp>
      <p:sp>
        <p:nvSpPr>
          <p:cNvPr id="12" name="Pravokotnik 1"/>
          <p:cNvSpPr>
            <a:spLocks noChangeArrowheads="1"/>
          </p:cNvSpPr>
          <p:nvPr/>
        </p:nvSpPr>
        <p:spPr bwMode="auto">
          <a:xfrm>
            <a:off x="922661" y="3333068"/>
            <a:ext cx="54569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2000" dirty="0" smtClean="0"/>
              <a:t>-  v pritličju delavnice, v nadstropju stanovanje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4229029"/>
            <a:ext cx="2222500" cy="166687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864" y="4242677"/>
            <a:ext cx="2457450" cy="166687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9468" y="4242677"/>
            <a:ext cx="2204303" cy="165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71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 autoUpdateAnimBg="0"/>
      <p:bldP spid="7" grpId="0" autoUpdateAnimBg="0"/>
      <p:bldP spid="8" grpId="0"/>
      <p:bldP spid="9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259632" y="715931"/>
            <a:ext cx="668949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sl-SI" sz="3000" b="1" dirty="0" smtClean="0">
                <a:solidFill>
                  <a:srgbClr val="C00000"/>
                </a:solidFill>
              </a:rPr>
              <a:t>SREDNJEVEŠKO GRADBENIŠTVO – </a:t>
            </a:r>
            <a:r>
              <a:rPr lang="sl-SI" altLang="sl-SI" sz="2000" b="1" dirty="0" smtClean="0">
                <a:solidFill>
                  <a:srgbClr val="C00000"/>
                </a:solidFill>
              </a:rPr>
              <a:t>gradovi</a:t>
            </a:r>
            <a:endParaRPr lang="sl-SI" altLang="sl-SI" sz="2000" b="1" dirty="0">
              <a:solidFill>
                <a:srgbClr val="C00000"/>
              </a:solidFill>
            </a:endParaRPr>
          </a:p>
        </p:txBody>
      </p:sp>
      <p:sp>
        <p:nvSpPr>
          <p:cNvPr id="7" name="Pravokotnik 1"/>
          <p:cNvSpPr>
            <a:spLocks noChangeArrowheads="1"/>
          </p:cNvSpPr>
          <p:nvPr/>
        </p:nvSpPr>
        <p:spPr bwMode="auto">
          <a:xfrm>
            <a:off x="935542" y="1987516"/>
            <a:ext cx="32367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2000" dirty="0" smtClean="0"/>
              <a:t>- </a:t>
            </a:r>
            <a:r>
              <a:rPr lang="sl-SI" altLang="sl-SI" sz="2000" dirty="0"/>
              <a:t>b</a:t>
            </a:r>
            <a:r>
              <a:rPr lang="sl-SI" altLang="sl-SI" sz="2000" dirty="0" smtClean="0"/>
              <a:t>ivališča plemiških družin</a:t>
            </a:r>
          </a:p>
        </p:txBody>
      </p:sp>
      <p:sp>
        <p:nvSpPr>
          <p:cNvPr id="8" name="Pravokotnik 1"/>
          <p:cNvSpPr>
            <a:spLocks noChangeArrowheads="1"/>
          </p:cNvSpPr>
          <p:nvPr/>
        </p:nvSpPr>
        <p:spPr bwMode="auto">
          <a:xfrm>
            <a:off x="922019" y="2443904"/>
            <a:ext cx="47596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2000" dirty="0" smtClean="0"/>
              <a:t>- </a:t>
            </a:r>
            <a:r>
              <a:rPr lang="sl-SI" altLang="sl-SI" sz="2000" dirty="0"/>
              <a:t>o</a:t>
            </a:r>
            <a:r>
              <a:rPr lang="sl-SI" altLang="sl-SI" sz="2000" dirty="0" smtClean="0"/>
              <a:t>bdani z obzidjem in obrambnimi stolpi</a:t>
            </a:r>
          </a:p>
        </p:txBody>
      </p:sp>
      <p:sp>
        <p:nvSpPr>
          <p:cNvPr id="9" name="Pravokotnik 1"/>
          <p:cNvSpPr>
            <a:spLocks noChangeArrowheads="1"/>
          </p:cNvSpPr>
          <p:nvPr/>
        </p:nvSpPr>
        <p:spPr bwMode="auto">
          <a:xfrm>
            <a:off x="935542" y="2917285"/>
            <a:ext cx="44021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2000" dirty="0" smtClean="0"/>
              <a:t>- na vzpetinah (blejski in ptujski grad)</a:t>
            </a:r>
          </a:p>
        </p:txBody>
      </p:sp>
      <p:sp>
        <p:nvSpPr>
          <p:cNvPr id="12" name="Pravokotnik 1"/>
          <p:cNvSpPr>
            <a:spLocks noChangeArrowheads="1"/>
          </p:cNvSpPr>
          <p:nvPr/>
        </p:nvSpPr>
        <p:spPr bwMode="auto">
          <a:xfrm>
            <a:off x="935542" y="3382165"/>
            <a:ext cx="20649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2000" dirty="0" smtClean="0"/>
              <a:t>- </a:t>
            </a:r>
            <a:r>
              <a:rPr lang="sl-SI" altLang="sl-SI" sz="2000" dirty="0"/>
              <a:t>g</a:t>
            </a:r>
            <a:r>
              <a:rPr lang="sl-SI" altLang="sl-SI" sz="2000" dirty="0" smtClean="0"/>
              <a:t>rajska kapela </a:t>
            </a:r>
          </a:p>
        </p:txBody>
      </p:sp>
      <p:sp>
        <p:nvSpPr>
          <p:cNvPr id="10" name="Pravokotnik 1"/>
          <p:cNvSpPr>
            <a:spLocks noChangeArrowheads="1"/>
          </p:cNvSpPr>
          <p:nvPr/>
        </p:nvSpPr>
        <p:spPr bwMode="auto">
          <a:xfrm>
            <a:off x="921377" y="3853465"/>
            <a:ext cx="36599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2000" dirty="0" smtClean="0"/>
              <a:t>- </a:t>
            </a:r>
            <a:r>
              <a:rPr lang="sl-SI" altLang="sl-SI" sz="2000" dirty="0"/>
              <a:t>d</a:t>
            </a:r>
            <a:r>
              <a:rPr lang="sl-SI" altLang="sl-SI" sz="2000" dirty="0" smtClean="0"/>
              <a:t>vorci konec srednjega veka 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8208" y="4529618"/>
            <a:ext cx="2281802" cy="151293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184" y="4529618"/>
            <a:ext cx="2161175" cy="1438164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646" y="4537602"/>
            <a:ext cx="303847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46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 autoUpdateAnimBg="0"/>
      <p:bldP spid="7" grpId="0" autoUpdateAnimBg="0"/>
      <p:bldP spid="8" grpId="0"/>
      <p:bldP spid="9" grpId="0"/>
      <p:bldP spid="12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259632" y="715931"/>
            <a:ext cx="668949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sl-SI" sz="3000" b="1" dirty="0" smtClean="0">
                <a:solidFill>
                  <a:srgbClr val="C00000"/>
                </a:solidFill>
              </a:rPr>
              <a:t>SREDNJEVEŠKO GRADBENIŠTVO – </a:t>
            </a:r>
            <a:r>
              <a:rPr lang="sl-SI" altLang="sl-SI" sz="2000" b="1" dirty="0" smtClean="0">
                <a:solidFill>
                  <a:srgbClr val="C00000"/>
                </a:solidFill>
              </a:rPr>
              <a:t>samostani</a:t>
            </a:r>
            <a:endParaRPr lang="sl-SI" altLang="sl-SI" sz="2000" b="1" dirty="0">
              <a:solidFill>
                <a:srgbClr val="C00000"/>
              </a:solidFill>
            </a:endParaRPr>
          </a:p>
        </p:txBody>
      </p:sp>
      <p:sp>
        <p:nvSpPr>
          <p:cNvPr id="7" name="Pravokotnik 1"/>
          <p:cNvSpPr>
            <a:spLocks noChangeArrowheads="1"/>
          </p:cNvSpPr>
          <p:nvPr/>
        </p:nvSpPr>
        <p:spPr bwMode="auto">
          <a:xfrm>
            <a:off x="922661" y="1877843"/>
            <a:ext cx="31502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2000" dirty="0" smtClean="0"/>
              <a:t>- </a:t>
            </a:r>
            <a:r>
              <a:rPr lang="sl-SI" altLang="sl-SI" sz="2000" dirty="0"/>
              <a:t>g</a:t>
            </a:r>
            <a:r>
              <a:rPr lang="sl-SI" altLang="sl-SI" sz="2000" dirty="0" smtClean="0"/>
              <a:t>radijo jih meniški redovi</a:t>
            </a:r>
          </a:p>
        </p:txBody>
      </p:sp>
      <p:sp>
        <p:nvSpPr>
          <p:cNvPr id="8" name="Pravokotnik 1"/>
          <p:cNvSpPr>
            <a:spLocks noChangeArrowheads="1"/>
          </p:cNvSpPr>
          <p:nvPr/>
        </p:nvSpPr>
        <p:spPr bwMode="auto">
          <a:xfrm>
            <a:off x="920465" y="2354785"/>
            <a:ext cx="55146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2000" dirty="0" smtClean="0"/>
              <a:t>- </a:t>
            </a:r>
            <a:r>
              <a:rPr lang="sl-SI" altLang="sl-SI" sz="2000" dirty="0"/>
              <a:t>o</a:t>
            </a:r>
            <a:r>
              <a:rPr lang="sl-SI" altLang="sl-SI" sz="2000" dirty="0" smtClean="0"/>
              <a:t>bdani z obzidjem (Stična, Kostanjevica Žiče)</a:t>
            </a:r>
          </a:p>
        </p:txBody>
      </p:sp>
      <p:sp>
        <p:nvSpPr>
          <p:cNvPr id="9" name="Pravokotnik 1"/>
          <p:cNvSpPr>
            <a:spLocks noChangeArrowheads="1"/>
          </p:cNvSpPr>
          <p:nvPr/>
        </p:nvSpPr>
        <p:spPr bwMode="auto">
          <a:xfrm>
            <a:off x="920465" y="2831727"/>
            <a:ext cx="26757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2000" dirty="0" smtClean="0"/>
              <a:t>- </a:t>
            </a:r>
            <a:r>
              <a:rPr lang="sl-SI" altLang="sl-SI" sz="2000" dirty="0"/>
              <a:t>s</a:t>
            </a:r>
            <a:r>
              <a:rPr lang="sl-SI" altLang="sl-SI" sz="2000" dirty="0" smtClean="0"/>
              <a:t>amostanska cerkev</a:t>
            </a:r>
          </a:p>
        </p:txBody>
      </p:sp>
      <p:sp>
        <p:nvSpPr>
          <p:cNvPr id="12" name="Pravokotnik 1"/>
          <p:cNvSpPr>
            <a:spLocks noChangeArrowheads="1"/>
          </p:cNvSpPr>
          <p:nvPr/>
        </p:nvSpPr>
        <p:spPr bwMode="auto">
          <a:xfrm>
            <a:off x="891223" y="3283241"/>
            <a:ext cx="20649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2000" dirty="0" smtClean="0"/>
              <a:t>- </a:t>
            </a:r>
            <a:r>
              <a:rPr lang="sl-SI" altLang="sl-SI" sz="2000" dirty="0"/>
              <a:t>b</a:t>
            </a:r>
            <a:r>
              <a:rPr lang="sl-SI" altLang="sl-SI" sz="2000" dirty="0" smtClean="0"/>
              <a:t>ivalni prostori </a:t>
            </a:r>
          </a:p>
        </p:txBody>
      </p:sp>
      <p:sp>
        <p:nvSpPr>
          <p:cNvPr id="10" name="Pravokotnik 1"/>
          <p:cNvSpPr>
            <a:spLocks noChangeArrowheads="1"/>
          </p:cNvSpPr>
          <p:nvPr/>
        </p:nvSpPr>
        <p:spPr bwMode="auto">
          <a:xfrm>
            <a:off x="920465" y="3683351"/>
            <a:ext cx="30780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2000" dirty="0" smtClean="0"/>
              <a:t>- </a:t>
            </a:r>
            <a:r>
              <a:rPr lang="sl-SI" altLang="sl-SI" sz="2000" dirty="0"/>
              <a:t>s</a:t>
            </a:r>
            <a:r>
              <a:rPr lang="sl-SI" altLang="sl-SI" sz="2000" dirty="0" smtClean="0"/>
              <a:t>krbijo za izobraževanje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223" y="4258907"/>
            <a:ext cx="2628900" cy="174307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2225" y="4271862"/>
            <a:ext cx="2237102" cy="174307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1430" y="4237756"/>
            <a:ext cx="2382044" cy="177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38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 autoUpdateAnimBg="0"/>
      <p:bldP spid="7" grpId="0" autoUpdateAnimBg="0"/>
      <p:bldP spid="8" grpId="0"/>
      <p:bldP spid="9" grpId="0"/>
      <p:bldP spid="12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ravno">
  <a:themeElements>
    <a:clrScheme name="Oranžn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Naravn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aravn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50409</TotalTime>
  <Words>186</Words>
  <Application>Microsoft Office PowerPoint</Application>
  <PresentationFormat>Diaprojekcija na zaslonu (4:3)</PresentationFormat>
  <Paragraphs>40</Paragraphs>
  <Slides>5</Slides>
  <Notes>4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9" baseType="lpstr">
      <vt:lpstr>Arial</vt:lpstr>
      <vt:lpstr>Calibri</vt:lpstr>
      <vt:lpstr>Garamond</vt:lpstr>
      <vt:lpstr>Naravno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April d.n.o.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Mutola</dc:creator>
  <cp:lastModifiedBy>Leonida Babič</cp:lastModifiedBy>
  <cp:revision>76</cp:revision>
  <cp:lastPrinted>2016-12-07T17:11:55Z</cp:lastPrinted>
  <dcterms:created xsi:type="dcterms:W3CDTF">2008-07-07T05:42:50Z</dcterms:created>
  <dcterms:modified xsi:type="dcterms:W3CDTF">2018-01-10T10:38:56Z</dcterms:modified>
</cp:coreProperties>
</file>